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356" r:id="rId2"/>
    <p:sldId id="357" r:id="rId3"/>
    <p:sldId id="358" r:id="rId4"/>
    <p:sldId id="361" r:id="rId5"/>
    <p:sldId id="362" r:id="rId6"/>
    <p:sldId id="378" r:id="rId7"/>
    <p:sldId id="365" r:id="rId8"/>
    <p:sldId id="366" r:id="rId9"/>
    <p:sldId id="381" r:id="rId10"/>
    <p:sldId id="382" r:id="rId11"/>
    <p:sldId id="379" r:id="rId12"/>
    <p:sldId id="369" r:id="rId13"/>
    <p:sldId id="380" r:id="rId14"/>
    <p:sldId id="371" r:id="rId15"/>
    <p:sldId id="364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星兰 李" initials="星兰" lastIdx="3" clrIdx="0">
    <p:extLst>
      <p:ext uri="{19B8F6BF-5375-455C-9EA6-DF929625EA0E}">
        <p15:presenceInfo xmlns:p15="http://schemas.microsoft.com/office/powerpoint/2012/main" userId="094bb09bf22916d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47CF3"/>
    <a:srgbClr val="4A5CBE"/>
    <a:srgbClr val="4A59BA"/>
    <a:srgbClr val="3BAFEA"/>
    <a:srgbClr val="001746"/>
    <a:srgbClr val="5CF9FF"/>
    <a:srgbClr val="2F392F"/>
    <a:srgbClr val="465446"/>
    <a:srgbClr val="EBD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5" autoAdjust="0"/>
    <p:restoredTop sz="94799" autoAdjust="0"/>
  </p:normalViewPr>
  <p:slideViewPr>
    <p:cSldViewPr snapToGrid="0" showGuides="1">
      <p:cViewPr>
        <p:scale>
          <a:sx n="125" d="100"/>
          <a:sy n="125" d="100"/>
        </p:scale>
        <p:origin x="331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5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B87CD-54B4-4E9A-B40F-926276AE1BCE}" type="datetimeFigureOut">
              <a:rPr lang="zh-CN" altLang="en-US" smtClean="0"/>
              <a:t>2024/12/4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3E1B-6EFF-4A75-A3C0-EE4BF997391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05515" y="744551"/>
            <a:ext cx="5230812" cy="513715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  <a14:imgEffect>
                      <a14:saturation sat="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bg>
      <p:bgPr>
        <a:solidFill>
          <a:srgbClr val="232A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水, 户外, 夜空, 湿&#10;&#10;描述已自动生成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486" y="0"/>
            <a:ext cx="12273486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bg>
      <p:bgPr>
        <a:solidFill>
          <a:srgbClr val="0017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2647666" y="-1"/>
            <a:ext cx="9544334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186752"/>
            <a:ext cx="12192000" cy="367124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1103408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4647277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2" hasCustomPrompt="1"/>
          </p:nvPr>
        </p:nvSpPr>
        <p:spPr>
          <a:xfrm>
            <a:off x="8191146" y="1862919"/>
            <a:ext cx="3049809" cy="299520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1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029767" y="2306838"/>
            <a:ext cx="3009969" cy="3008727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 hasCustomPrompt="1"/>
          </p:nvPr>
        </p:nvSpPr>
        <p:spPr>
          <a:xfrm>
            <a:off x="4505399" y="484980"/>
            <a:ext cx="3645218" cy="3643715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 hasCustomPrompt="1"/>
          </p:nvPr>
        </p:nvSpPr>
        <p:spPr>
          <a:xfrm>
            <a:off x="7824081" y="3173104"/>
            <a:ext cx="3149630" cy="3148331"/>
          </a:xfrm>
          <a:prstGeom prst="ellipse">
            <a:avLst/>
          </a:prstGeom>
          <a:pattFill prst="smCheck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3141371" y="614765"/>
            <a:ext cx="4203326" cy="5579558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8"/>
          <p:cNvSpPr>
            <a:spLocks noGrp="1"/>
          </p:cNvSpPr>
          <p:nvPr>
            <p:ph type="pic" sz="quarter" idx="10" hasCustomPrompt="1"/>
          </p:nvPr>
        </p:nvSpPr>
        <p:spPr>
          <a:xfrm>
            <a:off x="999881" y="1877244"/>
            <a:ext cx="10233311" cy="410370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8"/>
          <p:cNvSpPr>
            <a:spLocks noGrp="1"/>
          </p:cNvSpPr>
          <p:nvPr>
            <p:ph type="pic" sz="quarter" idx="10" hasCustomPrompt="1"/>
          </p:nvPr>
        </p:nvSpPr>
        <p:spPr>
          <a:xfrm rot="2700000">
            <a:off x="6141004" y="-1667055"/>
            <a:ext cx="1387634" cy="354957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 rot="2700000">
            <a:off x="7492493" y="-2078420"/>
            <a:ext cx="1387634" cy="5948385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2" hasCustomPrompt="1"/>
          </p:nvPr>
        </p:nvSpPr>
        <p:spPr>
          <a:xfrm rot="2700000">
            <a:off x="8018223" y="-1671921"/>
            <a:ext cx="2561214" cy="8941487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5" name="图片占位符 8"/>
          <p:cNvSpPr>
            <a:spLocks noGrp="1"/>
          </p:cNvSpPr>
          <p:nvPr>
            <p:ph type="pic" sz="quarter" idx="13" hasCustomPrompt="1"/>
          </p:nvPr>
        </p:nvSpPr>
        <p:spPr>
          <a:xfrm rot="2700000">
            <a:off x="10177298" y="1194836"/>
            <a:ext cx="1387634" cy="6071430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  <p:sp>
        <p:nvSpPr>
          <p:cNvPr id="6" name="图片占位符 8"/>
          <p:cNvSpPr>
            <a:spLocks noGrp="1"/>
          </p:cNvSpPr>
          <p:nvPr>
            <p:ph type="pic" sz="quarter" idx="14" hasCustomPrompt="1"/>
          </p:nvPr>
        </p:nvSpPr>
        <p:spPr>
          <a:xfrm rot="2700000">
            <a:off x="11252103" y="3935490"/>
            <a:ext cx="1387634" cy="2829694"/>
          </a:xfrm>
          <a:prstGeom prst="rect">
            <a:avLst/>
          </a:prstGeom>
          <a:pattFill prst="openDmnd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>
            <a:lvl1pPr algn="ctr">
              <a:defRPr sz="2000"/>
            </a:lvl1pPr>
          </a:lstStyle>
          <a:p>
            <a:r>
              <a:rPr lang="zh-CN" altLang="en-US" dirty="0"/>
              <a:t>拖拽插入图片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gif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341708" y="465731"/>
            <a:ext cx="4830007" cy="3046988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Adobe Gothic Std B" panose="020B0800000000000000" pitchFamily="34" charset="-128"/>
                <a:cs typeface="Aharoni" panose="02010803020104030203" pitchFamily="2" charset="-79"/>
              </a:rPr>
              <a:t>声音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Adobe Gothic Std B" panose="020B0800000000000000" pitchFamily="34" charset="-128"/>
              <a:cs typeface="Aharoni" panose="02010803020104030203" pitchFamily="2" charset="-79"/>
            </a:endParaRPr>
          </a:p>
          <a:p>
            <a:r>
              <a:rPr lang="zh-CN" altLang="en-US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Adobe Gothic Std B" panose="020B0800000000000000" pitchFamily="34" charset="-128"/>
                <a:cs typeface="Aharoni" panose="02010803020104030203" pitchFamily="2" charset="-79"/>
              </a:rPr>
              <a:t>可视化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Adobe Gothic Std B" panose="020B0800000000000000" pitchFamily="34" charset="-128"/>
              <a:cs typeface="Aharoni" panose="02010803020104030203" pitchFamily="2" charset="-79"/>
            </a:endParaRPr>
          </a:p>
        </p:txBody>
      </p:sp>
      <p:pic>
        <p:nvPicPr>
          <p:cNvPr id="7" name="图片 6" descr="图片包含 动物, 桌子, 小,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0392960">
            <a:off x="4907353" y="-245884"/>
            <a:ext cx="7507356" cy="504199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33448" y="1872095"/>
            <a:ext cx="1046440" cy="3545201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r>
              <a:rPr lang="zh-CN" altLang="en-US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  R  E  A  T  O  R   </a:t>
            </a:r>
            <a:endParaRPr lang="en-US" altLang="zh-CN" sz="1400" i="1" spc="300" dirty="0">
              <a:solidFill>
                <a:srgbClr val="647CF3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 I  N  F  O  R  M  A  T  I  O  N</a:t>
            </a:r>
            <a:r>
              <a:rPr lang="en-US" altLang="zh-CN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endParaRPr lang="zh-CN" altLang="en-US" sz="1400" i="1" spc="300" dirty="0">
              <a:solidFill>
                <a:srgbClr val="647CF3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F9B7517-5808-4ED4-83ED-800FB16C1A2A}"/>
              </a:ext>
            </a:extLst>
          </p:cNvPr>
          <p:cNvSpPr/>
          <p:nvPr/>
        </p:nvSpPr>
        <p:spPr>
          <a:xfrm>
            <a:off x="-990110" y="3595895"/>
            <a:ext cx="123594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            ———</a:t>
            </a:r>
            <a:r>
              <a:rPr lang="zh-CN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探索无形之音的有形世界</a:t>
            </a:r>
            <a:endParaRPr lang="zh-CN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6908A1-6646-46C2-8E31-BF9F846B8475}"/>
              </a:ext>
            </a:extLst>
          </p:cNvPr>
          <p:cNvSpPr txBox="1"/>
          <p:nvPr/>
        </p:nvSpPr>
        <p:spPr>
          <a:xfrm>
            <a:off x="3197013" y="5073227"/>
            <a:ext cx="6224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2"/>
                </a:solidFill>
              </a:rPr>
              <a:t>    主讲人：李美娜，李星兰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6"/>
    </mc:Choice>
    <mc:Fallback>
      <p:transition spd="slow" advTm="263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33145" y="1308224"/>
            <a:ext cx="5061855" cy="64633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3600" b="1" i="1" kern="1200" spc="600" dirty="0">
                <a:solidFill>
                  <a:srgbClr val="FFFFFF"/>
                </a:solidFill>
                <a:effectLst/>
                <a:latin typeface="思源黑体 CN Heavy" panose="020B0A00000000000000"/>
                <a:ea typeface="思源黑体 CN Heavy" panose="020B0A00000000000000"/>
                <a:cs typeface="+mn-cs"/>
              </a:rPr>
              <a:t>三维声音可视化插件</a:t>
            </a:r>
            <a:endParaRPr lang="zh-CN" altLang="zh-CN" sz="6600" i="1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48602" y="2346388"/>
            <a:ext cx="3883925" cy="393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1.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声音信号处理‌：三维声音可视化插件首先对声音信号进行处理，将其转换为适合可视化的格式。这通常涉及到将音频信号分解为多个频段或参数，以便在三维空间中进行表示‌。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2.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‌空间定位‌：插件通过分析声音的方位、距离和强度等信息，将这些信息映射到三维空间中的不同位置。这有助于用户直观地理解声音在空间中的分布情况‌。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3.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‌可视化渲染‌：将处理后的声音信号通过图形界面进行渲染，形成直观的三维可视化效果。这可能包括使用颜色、大小、形状等视觉元素来表示声音的不同属性，如频率、强度等‌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6" name="图片占位符 5" descr="图片包含 躺, 画, 狗, 咖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871743" y="1315654"/>
            <a:ext cx="4753804" cy="2027207"/>
          </a:xfrm>
          <a:prstGeom prst="rect">
            <a:avLst/>
          </a:prstGeom>
        </p:spPr>
      </p:pic>
      <p:pic>
        <p:nvPicPr>
          <p:cNvPr id="7" name="图片占位符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1743" y="3475758"/>
            <a:ext cx="4753804" cy="20272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1743" y="1315653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First Quarter</a:t>
            </a:r>
          </a:p>
        </p:txBody>
      </p:sp>
      <p:sp>
        <p:nvSpPr>
          <p:cNvPr id="16" name="矩形 15"/>
          <p:cNvSpPr/>
          <p:nvPr/>
        </p:nvSpPr>
        <p:spPr>
          <a:xfrm>
            <a:off x="4774507" y="3475757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Second Quarter</a:t>
            </a:r>
          </a:p>
        </p:txBody>
      </p:sp>
      <p:pic>
        <p:nvPicPr>
          <p:cNvPr id="18" name="图片 17" descr="图片包含 地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85" y="2514994"/>
            <a:ext cx="2050580" cy="165369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6095999" y="1361661"/>
            <a:ext cx="0" cy="41413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0928424" y="1954555"/>
            <a:ext cx="391833" cy="4065246"/>
            <a:chOff x="11117680" y="1415523"/>
            <a:chExt cx="391833" cy="4065246"/>
          </a:xfrm>
        </p:grpSpPr>
        <p:sp>
          <p:nvSpPr>
            <p:cNvPr id="26" name="椭圆 25"/>
            <p:cNvSpPr/>
            <p:nvPr/>
          </p:nvSpPr>
          <p:spPr>
            <a:xfrm>
              <a:off x="11117680" y="1415523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117680" y="2639994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117680" y="3864465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117680" y="5088936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858DDD7-7571-4FE8-A257-B64FE8963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0" y="1361661"/>
            <a:ext cx="5640055" cy="47190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D86D4C-7B7C-49D2-9D61-C7172DEC6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2" y="922150"/>
            <a:ext cx="6177206" cy="53097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24A99A-7E46-44C6-8CC4-3385EED4F5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85" y="805002"/>
            <a:ext cx="6470687" cy="564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003"/>
    </mc:Choice>
    <mc:Fallback>
      <p:transition spd="slow" advTm="6600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7898" y="1688858"/>
            <a:ext cx="7564519" cy="2272748"/>
            <a:chOff x="1812016" y="1671778"/>
            <a:chExt cx="7564519" cy="2272748"/>
          </a:xfrm>
        </p:grpSpPr>
        <p:sp>
          <p:nvSpPr>
            <p:cNvPr id="9" name="矩形 8"/>
            <p:cNvSpPr/>
            <p:nvPr/>
          </p:nvSpPr>
          <p:spPr>
            <a:xfrm>
              <a:off x="5540457" y="2667253"/>
              <a:ext cx="3836078" cy="1107996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003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1812016" y="1671778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660661" y="2497976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BF09763-E5DF-426F-A439-99514EDCEF7A}"/>
              </a:ext>
            </a:extLst>
          </p:cNvPr>
          <p:cNvSpPr/>
          <p:nvPr/>
        </p:nvSpPr>
        <p:spPr>
          <a:xfrm>
            <a:off x="6691407" y="3853416"/>
            <a:ext cx="2954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应用领域</a:t>
            </a:r>
          </a:p>
        </p:txBody>
      </p:sp>
    </p:spTree>
    <p:extLst>
      <p:ext uri="{BB962C8B-B14F-4D97-AF65-F5344CB8AC3E}">
        <p14:creationId xmlns:p14="http://schemas.microsoft.com/office/powerpoint/2010/main" val="3910928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52"/>
    </mc:Choice>
    <mc:Fallback>
      <p:transition spd="slow" advTm="745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21351" y="4651453"/>
            <a:ext cx="3401113" cy="1200329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application area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1079413" y="1006219"/>
            <a:ext cx="1411062" cy="1411062"/>
            <a:chOff x="1182759" y="1159516"/>
            <a:chExt cx="1411062" cy="1411062"/>
          </a:xfrm>
        </p:grpSpPr>
        <p:sp>
          <p:nvSpPr>
            <p:cNvPr id="4" name="椭圆 3"/>
            <p:cNvSpPr/>
            <p:nvPr/>
          </p:nvSpPr>
          <p:spPr>
            <a:xfrm>
              <a:off x="1338325" y="1315082"/>
              <a:ext cx="1099931" cy="1099931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182759" y="1159516"/>
              <a:ext cx="1411062" cy="1411062"/>
            </a:xfrm>
            <a:prstGeom prst="ellips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759587" y="1006218"/>
            <a:ext cx="1411062" cy="1411062"/>
            <a:chOff x="9862933" y="1159515"/>
            <a:chExt cx="1411062" cy="1411062"/>
          </a:xfrm>
        </p:grpSpPr>
        <p:sp>
          <p:nvSpPr>
            <p:cNvPr id="16" name="椭圆 15"/>
            <p:cNvSpPr/>
            <p:nvPr/>
          </p:nvSpPr>
          <p:spPr>
            <a:xfrm>
              <a:off x="10018499" y="1315081"/>
              <a:ext cx="1099931" cy="1099931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9862933" y="1159515"/>
              <a:ext cx="1411062" cy="1411062"/>
            </a:xfrm>
            <a:prstGeom prst="ellips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1765209" y="1725198"/>
            <a:ext cx="2928732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693941" y="1725198"/>
            <a:ext cx="0" cy="34687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693941" y="5192634"/>
            <a:ext cx="2869095" cy="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563036" y="1725198"/>
            <a:ext cx="0" cy="3468757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563035" y="1711749"/>
            <a:ext cx="2908854" cy="13449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3972804" y="2982754"/>
            <a:ext cx="1411062" cy="1411062"/>
            <a:chOff x="4509054" y="3136051"/>
            <a:chExt cx="1411062" cy="1411062"/>
          </a:xfrm>
        </p:grpSpPr>
        <p:sp>
          <p:nvSpPr>
            <p:cNvPr id="8" name="椭圆 7"/>
            <p:cNvSpPr/>
            <p:nvPr/>
          </p:nvSpPr>
          <p:spPr>
            <a:xfrm>
              <a:off x="4664620" y="3291617"/>
              <a:ext cx="1099931" cy="1099931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4509054" y="3136051"/>
              <a:ext cx="1411062" cy="1411062"/>
            </a:xfrm>
            <a:prstGeom prst="ellips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38"/>
            <p:cNvSpPr>
              <a:spLocks noEditPoints="1"/>
            </p:cNvSpPr>
            <p:nvPr/>
          </p:nvSpPr>
          <p:spPr bwMode="auto">
            <a:xfrm>
              <a:off x="5032022" y="3655844"/>
              <a:ext cx="365125" cy="371475"/>
            </a:xfrm>
            <a:custGeom>
              <a:avLst/>
              <a:gdLst>
                <a:gd name="T0" fmla="*/ 55 w 97"/>
                <a:gd name="T1" fmla="*/ 80 h 99"/>
                <a:gd name="T2" fmla="*/ 72 w 97"/>
                <a:gd name="T3" fmla="*/ 89 h 99"/>
                <a:gd name="T4" fmla="*/ 48 w 97"/>
                <a:gd name="T5" fmla="*/ 99 h 99"/>
                <a:gd name="T6" fmla="*/ 24 w 97"/>
                <a:gd name="T7" fmla="*/ 89 h 99"/>
                <a:gd name="T8" fmla="*/ 42 w 97"/>
                <a:gd name="T9" fmla="*/ 80 h 99"/>
                <a:gd name="T10" fmla="*/ 42 w 97"/>
                <a:gd name="T11" fmla="*/ 73 h 99"/>
                <a:gd name="T12" fmla="*/ 26 w 97"/>
                <a:gd name="T13" fmla="*/ 54 h 99"/>
                <a:gd name="T14" fmla="*/ 0 w 97"/>
                <a:gd name="T15" fmla="*/ 14 h 99"/>
                <a:gd name="T16" fmla="*/ 4 w 97"/>
                <a:gd name="T17" fmla="*/ 10 h 99"/>
                <a:gd name="T18" fmla="*/ 22 w 97"/>
                <a:gd name="T19" fmla="*/ 10 h 99"/>
                <a:gd name="T20" fmla="*/ 48 w 97"/>
                <a:gd name="T21" fmla="*/ 0 h 99"/>
                <a:gd name="T22" fmla="*/ 75 w 97"/>
                <a:gd name="T23" fmla="*/ 10 h 99"/>
                <a:gd name="T24" fmla="*/ 93 w 97"/>
                <a:gd name="T25" fmla="*/ 10 h 99"/>
                <a:gd name="T26" fmla="*/ 97 w 97"/>
                <a:gd name="T27" fmla="*/ 14 h 99"/>
                <a:gd name="T28" fmla="*/ 70 w 97"/>
                <a:gd name="T29" fmla="*/ 54 h 99"/>
                <a:gd name="T30" fmla="*/ 55 w 97"/>
                <a:gd name="T31" fmla="*/ 73 h 99"/>
                <a:gd name="T32" fmla="*/ 55 w 97"/>
                <a:gd name="T33" fmla="*/ 80 h 99"/>
                <a:gd name="T34" fmla="*/ 27 w 97"/>
                <a:gd name="T35" fmla="*/ 46 h 99"/>
                <a:gd name="T36" fmla="*/ 21 w 97"/>
                <a:gd name="T37" fmla="*/ 17 h 99"/>
                <a:gd name="T38" fmla="*/ 7 w 97"/>
                <a:gd name="T39" fmla="*/ 17 h 99"/>
                <a:gd name="T40" fmla="*/ 27 w 97"/>
                <a:gd name="T41" fmla="*/ 46 h 99"/>
                <a:gd name="T42" fmla="*/ 28 w 97"/>
                <a:gd name="T43" fmla="*/ 15 h 99"/>
                <a:gd name="T44" fmla="*/ 48 w 97"/>
                <a:gd name="T45" fmla="*/ 23 h 99"/>
                <a:gd name="T46" fmla="*/ 69 w 97"/>
                <a:gd name="T47" fmla="*/ 15 h 99"/>
                <a:gd name="T48" fmla="*/ 48 w 97"/>
                <a:gd name="T49" fmla="*/ 7 h 99"/>
                <a:gd name="T50" fmla="*/ 28 w 97"/>
                <a:gd name="T51" fmla="*/ 15 h 99"/>
                <a:gd name="T52" fmla="*/ 89 w 97"/>
                <a:gd name="T53" fmla="*/ 17 h 99"/>
                <a:gd name="T54" fmla="*/ 75 w 97"/>
                <a:gd name="T55" fmla="*/ 17 h 99"/>
                <a:gd name="T56" fmla="*/ 70 w 97"/>
                <a:gd name="T57" fmla="*/ 46 h 99"/>
                <a:gd name="T58" fmla="*/ 89 w 97"/>
                <a:gd name="T5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99">
                  <a:moveTo>
                    <a:pt x="55" y="80"/>
                  </a:moveTo>
                  <a:cubicBezTo>
                    <a:pt x="65" y="81"/>
                    <a:pt x="72" y="85"/>
                    <a:pt x="72" y="89"/>
                  </a:cubicBezTo>
                  <a:cubicBezTo>
                    <a:pt x="72" y="95"/>
                    <a:pt x="62" y="99"/>
                    <a:pt x="48" y="99"/>
                  </a:cubicBezTo>
                  <a:cubicBezTo>
                    <a:pt x="35" y="99"/>
                    <a:pt x="24" y="95"/>
                    <a:pt x="24" y="89"/>
                  </a:cubicBezTo>
                  <a:cubicBezTo>
                    <a:pt x="24" y="85"/>
                    <a:pt x="32" y="81"/>
                    <a:pt x="42" y="80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2" y="65"/>
                    <a:pt x="36" y="61"/>
                    <a:pt x="26" y="54"/>
                  </a:cubicBezTo>
                  <a:cubicBezTo>
                    <a:pt x="15" y="47"/>
                    <a:pt x="0" y="37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5" y="5"/>
                    <a:pt x="32" y="0"/>
                    <a:pt x="48" y="0"/>
                  </a:cubicBezTo>
                  <a:cubicBezTo>
                    <a:pt x="64" y="0"/>
                    <a:pt x="72" y="5"/>
                    <a:pt x="7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5" y="10"/>
                    <a:pt x="97" y="11"/>
                    <a:pt x="97" y="14"/>
                  </a:cubicBezTo>
                  <a:cubicBezTo>
                    <a:pt x="97" y="37"/>
                    <a:pt x="82" y="47"/>
                    <a:pt x="70" y="54"/>
                  </a:cubicBezTo>
                  <a:cubicBezTo>
                    <a:pt x="61" y="61"/>
                    <a:pt x="55" y="65"/>
                    <a:pt x="55" y="73"/>
                  </a:cubicBezTo>
                  <a:lnTo>
                    <a:pt x="55" y="80"/>
                  </a:lnTo>
                  <a:close/>
                  <a:moveTo>
                    <a:pt x="27" y="46"/>
                  </a:moveTo>
                  <a:cubicBezTo>
                    <a:pt x="24" y="39"/>
                    <a:pt x="21" y="30"/>
                    <a:pt x="21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9" y="32"/>
                    <a:pt x="18" y="39"/>
                    <a:pt x="27" y="46"/>
                  </a:cubicBezTo>
                  <a:close/>
                  <a:moveTo>
                    <a:pt x="28" y="15"/>
                  </a:moveTo>
                  <a:cubicBezTo>
                    <a:pt x="28" y="17"/>
                    <a:pt x="34" y="23"/>
                    <a:pt x="48" y="23"/>
                  </a:cubicBezTo>
                  <a:cubicBezTo>
                    <a:pt x="63" y="23"/>
                    <a:pt x="69" y="17"/>
                    <a:pt x="69" y="15"/>
                  </a:cubicBezTo>
                  <a:cubicBezTo>
                    <a:pt x="69" y="13"/>
                    <a:pt x="63" y="7"/>
                    <a:pt x="48" y="7"/>
                  </a:cubicBezTo>
                  <a:cubicBezTo>
                    <a:pt x="34" y="7"/>
                    <a:pt x="28" y="13"/>
                    <a:pt x="28" y="15"/>
                  </a:cubicBezTo>
                  <a:close/>
                  <a:moveTo>
                    <a:pt x="89" y="17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5" y="30"/>
                    <a:pt x="73" y="39"/>
                    <a:pt x="70" y="46"/>
                  </a:cubicBezTo>
                  <a:cubicBezTo>
                    <a:pt x="79" y="39"/>
                    <a:pt x="88" y="32"/>
                    <a:pt x="89" y="1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857505" y="4440720"/>
            <a:ext cx="1411062" cy="1411062"/>
            <a:chOff x="7510671" y="4641377"/>
            <a:chExt cx="1411062" cy="1411062"/>
          </a:xfrm>
        </p:grpSpPr>
        <p:sp>
          <p:nvSpPr>
            <p:cNvPr id="12" name="椭圆 11"/>
            <p:cNvSpPr/>
            <p:nvPr/>
          </p:nvSpPr>
          <p:spPr>
            <a:xfrm>
              <a:off x="7666237" y="4796943"/>
              <a:ext cx="1099931" cy="1099931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7510671" y="4641377"/>
              <a:ext cx="1411062" cy="1411062"/>
            </a:xfrm>
            <a:prstGeom prst="ellips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8033639" y="5171452"/>
              <a:ext cx="365125" cy="371475"/>
            </a:xfrm>
            <a:custGeom>
              <a:avLst/>
              <a:gdLst>
                <a:gd name="T0" fmla="*/ 55 w 97"/>
                <a:gd name="T1" fmla="*/ 80 h 99"/>
                <a:gd name="T2" fmla="*/ 72 w 97"/>
                <a:gd name="T3" fmla="*/ 89 h 99"/>
                <a:gd name="T4" fmla="*/ 48 w 97"/>
                <a:gd name="T5" fmla="*/ 99 h 99"/>
                <a:gd name="T6" fmla="*/ 24 w 97"/>
                <a:gd name="T7" fmla="*/ 89 h 99"/>
                <a:gd name="T8" fmla="*/ 42 w 97"/>
                <a:gd name="T9" fmla="*/ 80 h 99"/>
                <a:gd name="T10" fmla="*/ 42 w 97"/>
                <a:gd name="T11" fmla="*/ 73 h 99"/>
                <a:gd name="T12" fmla="*/ 26 w 97"/>
                <a:gd name="T13" fmla="*/ 54 h 99"/>
                <a:gd name="T14" fmla="*/ 0 w 97"/>
                <a:gd name="T15" fmla="*/ 14 h 99"/>
                <a:gd name="T16" fmla="*/ 4 w 97"/>
                <a:gd name="T17" fmla="*/ 10 h 99"/>
                <a:gd name="T18" fmla="*/ 22 w 97"/>
                <a:gd name="T19" fmla="*/ 10 h 99"/>
                <a:gd name="T20" fmla="*/ 48 w 97"/>
                <a:gd name="T21" fmla="*/ 0 h 99"/>
                <a:gd name="T22" fmla="*/ 75 w 97"/>
                <a:gd name="T23" fmla="*/ 10 h 99"/>
                <a:gd name="T24" fmla="*/ 93 w 97"/>
                <a:gd name="T25" fmla="*/ 10 h 99"/>
                <a:gd name="T26" fmla="*/ 97 w 97"/>
                <a:gd name="T27" fmla="*/ 14 h 99"/>
                <a:gd name="T28" fmla="*/ 70 w 97"/>
                <a:gd name="T29" fmla="*/ 54 h 99"/>
                <a:gd name="T30" fmla="*/ 55 w 97"/>
                <a:gd name="T31" fmla="*/ 73 h 99"/>
                <a:gd name="T32" fmla="*/ 55 w 97"/>
                <a:gd name="T33" fmla="*/ 80 h 99"/>
                <a:gd name="T34" fmla="*/ 27 w 97"/>
                <a:gd name="T35" fmla="*/ 46 h 99"/>
                <a:gd name="T36" fmla="*/ 21 w 97"/>
                <a:gd name="T37" fmla="*/ 17 h 99"/>
                <a:gd name="T38" fmla="*/ 7 w 97"/>
                <a:gd name="T39" fmla="*/ 17 h 99"/>
                <a:gd name="T40" fmla="*/ 27 w 97"/>
                <a:gd name="T41" fmla="*/ 46 h 99"/>
                <a:gd name="T42" fmla="*/ 28 w 97"/>
                <a:gd name="T43" fmla="*/ 15 h 99"/>
                <a:gd name="T44" fmla="*/ 48 w 97"/>
                <a:gd name="T45" fmla="*/ 23 h 99"/>
                <a:gd name="T46" fmla="*/ 69 w 97"/>
                <a:gd name="T47" fmla="*/ 15 h 99"/>
                <a:gd name="T48" fmla="*/ 48 w 97"/>
                <a:gd name="T49" fmla="*/ 7 h 99"/>
                <a:gd name="T50" fmla="*/ 28 w 97"/>
                <a:gd name="T51" fmla="*/ 15 h 99"/>
                <a:gd name="T52" fmla="*/ 89 w 97"/>
                <a:gd name="T53" fmla="*/ 17 h 99"/>
                <a:gd name="T54" fmla="*/ 75 w 97"/>
                <a:gd name="T55" fmla="*/ 17 h 99"/>
                <a:gd name="T56" fmla="*/ 70 w 97"/>
                <a:gd name="T57" fmla="*/ 46 h 99"/>
                <a:gd name="T58" fmla="*/ 89 w 97"/>
                <a:gd name="T59" fmla="*/ 1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99">
                  <a:moveTo>
                    <a:pt x="55" y="80"/>
                  </a:moveTo>
                  <a:cubicBezTo>
                    <a:pt x="65" y="81"/>
                    <a:pt x="72" y="85"/>
                    <a:pt x="72" y="89"/>
                  </a:cubicBezTo>
                  <a:cubicBezTo>
                    <a:pt x="72" y="95"/>
                    <a:pt x="62" y="99"/>
                    <a:pt x="48" y="99"/>
                  </a:cubicBezTo>
                  <a:cubicBezTo>
                    <a:pt x="35" y="99"/>
                    <a:pt x="24" y="95"/>
                    <a:pt x="24" y="89"/>
                  </a:cubicBezTo>
                  <a:cubicBezTo>
                    <a:pt x="24" y="85"/>
                    <a:pt x="32" y="81"/>
                    <a:pt x="42" y="80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2" y="65"/>
                    <a:pt x="36" y="61"/>
                    <a:pt x="26" y="54"/>
                  </a:cubicBezTo>
                  <a:cubicBezTo>
                    <a:pt x="15" y="47"/>
                    <a:pt x="0" y="37"/>
                    <a:pt x="0" y="14"/>
                  </a:cubicBezTo>
                  <a:cubicBezTo>
                    <a:pt x="0" y="11"/>
                    <a:pt x="1" y="10"/>
                    <a:pt x="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5" y="5"/>
                    <a:pt x="32" y="0"/>
                    <a:pt x="48" y="0"/>
                  </a:cubicBezTo>
                  <a:cubicBezTo>
                    <a:pt x="64" y="0"/>
                    <a:pt x="72" y="5"/>
                    <a:pt x="7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5" y="10"/>
                    <a:pt x="97" y="11"/>
                    <a:pt x="97" y="14"/>
                  </a:cubicBezTo>
                  <a:cubicBezTo>
                    <a:pt x="97" y="37"/>
                    <a:pt x="82" y="47"/>
                    <a:pt x="70" y="54"/>
                  </a:cubicBezTo>
                  <a:cubicBezTo>
                    <a:pt x="61" y="61"/>
                    <a:pt x="55" y="65"/>
                    <a:pt x="55" y="73"/>
                  </a:cubicBezTo>
                  <a:lnTo>
                    <a:pt x="55" y="80"/>
                  </a:lnTo>
                  <a:close/>
                  <a:moveTo>
                    <a:pt x="27" y="46"/>
                  </a:moveTo>
                  <a:cubicBezTo>
                    <a:pt x="24" y="39"/>
                    <a:pt x="21" y="30"/>
                    <a:pt x="21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9" y="32"/>
                    <a:pt x="18" y="39"/>
                    <a:pt x="27" y="46"/>
                  </a:cubicBezTo>
                  <a:close/>
                  <a:moveTo>
                    <a:pt x="28" y="15"/>
                  </a:moveTo>
                  <a:cubicBezTo>
                    <a:pt x="28" y="17"/>
                    <a:pt x="34" y="23"/>
                    <a:pt x="48" y="23"/>
                  </a:cubicBezTo>
                  <a:cubicBezTo>
                    <a:pt x="63" y="23"/>
                    <a:pt x="69" y="17"/>
                    <a:pt x="69" y="15"/>
                  </a:cubicBezTo>
                  <a:cubicBezTo>
                    <a:pt x="69" y="13"/>
                    <a:pt x="63" y="7"/>
                    <a:pt x="48" y="7"/>
                  </a:cubicBezTo>
                  <a:cubicBezTo>
                    <a:pt x="34" y="7"/>
                    <a:pt x="28" y="13"/>
                    <a:pt x="28" y="15"/>
                  </a:cubicBezTo>
                  <a:close/>
                  <a:moveTo>
                    <a:pt x="89" y="17"/>
                  </a:moveTo>
                  <a:cubicBezTo>
                    <a:pt x="75" y="17"/>
                    <a:pt x="75" y="17"/>
                    <a:pt x="75" y="17"/>
                  </a:cubicBezTo>
                  <a:cubicBezTo>
                    <a:pt x="75" y="30"/>
                    <a:pt x="73" y="39"/>
                    <a:pt x="70" y="46"/>
                  </a:cubicBezTo>
                  <a:cubicBezTo>
                    <a:pt x="79" y="39"/>
                    <a:pt x="88" y="32"/>
                    <a:pt x="89" y="1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1161783" y="268131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医疗领域</a:t>
            </a:r>
          </a:p>
        </p:txBody>
      </p:sp>
      <p:sp>
        <p:nvSpPr>
          <p:cNvPr id="40" name="矩形 39"/>
          <p:cNvSpPr/>
          <p:nvPr/>
        </p:nvSpPr>
        <p:spPr>
          <a:xfrm>
            <a:off x="1161783" y="3019859"/>
            <a:ext cx="2369089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在医疗领域，声音可视化技术可用于医疗声像电脑断层，可在显像学技术中应用，用来辅助疾病诊断和治疗方案。这种技术已经在肝胆外科、心脏领域、耳鼻喉科等疗法中得到了应用</a:t>
            </a:r>
          </a:p>
        </p:txBody>
      </p:sp>
      <p:sp>
        <p:nvSpPr>
          <p:cNvPr id="42" name="矩形 41"/>
          <p:cNvSpPr/>
          <p:nvPr/>
        </p:nvSpPr>
        <p:spPr>
          <a:xfrm>
            <a:off x="4965419" y="163719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航空领域</a:t>
            </a:r>
          </a:p>
        </p:txBody>
      </p:sp>
      <p:sp>
        <p:nvSpPr>
          <p:cNvPr id="44" name="矩形 43"/>
          <p:cNvSpPr/>
          <p:nvPr/>
        </p:nvSpPr>
        <p:spPr>
          <a:xfrm>
            <a:off x="4965419" y="1975743"/>
            <a:ext cx="2369089" cy="1998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在航空领域，声音可视化技术可用于旅客安全监控。飞机制造商可把传感设备借助于旅客杆，取得行人的相关指标，如体重、 身长等数据，并且通过可视化技术呈现达成，监控旅客体验感觉， 防止交通飞行变化产生的困难。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50" name="矩形 49"/>
          <p:cNvSpPr/>
          <p:nvPr/>
        </p:nvSpPr>
        <p:spPr>
          <a:xfrm>
            <a:off x="7934221" y="22343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家电领域</a:t>
            </a:r>
          </a:p>
        </p:txBody>
      </p:sp>
      <p:sp>
        <p:nvSpPr>
          <p:cNvPr id="52" name="矩形 51"/>
          <p:cNvSpPr/>
          <p:nvPr/>
        </p:nvSpPr>
        <p:spPr>
          <a:xfrm>
            <a:off x="7934221" y="2572846"/>
            <a:ext cx="2369089" cy="2275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在家电领域，声音可视化也打破了家电的无声寂静，我们通过智能体温计就能实现声音变为可触摸的体验，给使用者更加沉浸体验的爆炸波浪、工业铬环、弹簧金属板等声音，在户外登山、 旅游、下海捕鱼、森林马拉松等户外活动中使用颇为流行。</a:t>
            </a: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62" name="矩形 61"/>
          <p:cNvSpPr/>
          <p:nvPr/>
        </p:nvSpPr>
        <p:spPr>
          <a:xfrm>
            <a:off x="9079673" y="4661831"/>
            <a:ext cx="316684" cy="1044764"/>
          </a:xfrm>
          <a:prstGeom prst="rect">
            <a:avLst/>
          </a:prstGeom>
          <a:solidFill>
            <a:srgbClr val="647CF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9606780" y="4440719"/>
            <a:ext cx="316684" cy="1255497"/>
          </a:xfrm>
          <a:prstGeom prst="rect">
            <a:avLst/>
          </a:prstGeom>
          <a:solidFill>
            <a:srgbClr val="647CF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129748" y="4100651"/>
            <a:ext cx="317989" cy="1595566"/>
          </a:xfrm>
          <a:prstGeom prst="rect">
            <a:avLst/>
          </a:prstGeom>
          <a:solidFill>
            <a:srgbClr val="647CF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654022" y="3689833"/>
            <a:ext cx="315278" cy="2006384"/>
          </a:xfrm>
          <a:prstGeom prst="rect">
            <a:avLst/>
          </a:prstGeom>
          <a:solidFill>
            <a:srgbClr val="647CF3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9085825" y="5184213"/>
            <a:ext cx="310532" cy="512002"/>
          </a:xfrm>
          <a:prstGeom prst="rect">
            <a:avLst/>
          </a:prstGeom>
          <a:solidFill>
            <a:srgbClr val="64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9612931" y="4902407"/>
            <a:ext cx="302222" cy="793808"/>
          </a:xfrm>
          <a:prstGeom prst="rect">
            <a:avLst/>
          </a:prstGeom>
          <a:solidFill>
            <a:srgbClr val="64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136389" y="4478683"/>
            <a:ext cx="317989" cy="1227912"/>
          </a:xfrm>
          <a:prstGeom prst="rect">
            <a:avLst/>
          </a:prstGeom>
          <a:solidFill>
            <a:srgbClr val="64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660663" y="4054268"/>
            <a:ext cx="308638" cy="1641947"/>
          </a:xfrm>
          <a:prstGeom prst="rect">
            <a:avLst/>
          </a:prstGeom>
          <a:solidFill>
            <a:srgbClr val="647C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906"/>
    </mc:Choice>
    <mc:Fallback>
      <p:transition spd="slow" advTm="7290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7898" y="1688858"/>
            <a:ext cx="7564519" cy="2272748"/>
            <a:chOff x="1812016" y="1671778"/>
            <a:chExt cx="7564519" cy="2272748"/>
          </a:xfrm>
        </p:grpSpPr>
        <p:sp>
          <p:nvSpPr>
            <p:cNvPr id="9" name="矩形 8"/>
            <p:cNvSpPr/>
            <p:nvPr/>
          </p:nvSpPr>
          <p:spPr>
            <a:xfrm>
              <a:off x="5540457" y="2667253"/>
              <a:ext cx="3836078" cy="1107996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004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1812016" y="1671778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660661" y="2497976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BF09763-E5DF-426F-A439-99514EDCEF7A}"/>
              </a:ext>
            </a:extLst>
          </p:cNvPr>
          <p:cNvSpPr/>
          <p:nvPr/>
        </p:nvSpPr>
        <p:spPr>
          <a:xfrm>
            <a:off x="6345159" y="3853416"/>
            <a:ext cx="36471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总结与展望</a:t>
            </a:r>
          </a:p>
        </p:txBody>
      </p:sp>
    </p:spTree>
    <p:extLst>
      <p:ext uri="{BB962C8B-B14F-4D97-AF65-F5344CB8AC3E}">
        <p14:creationId xmlns:p14="http://schemas.microsoft.com/office/powerpoint/2010/main" val="365556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3"/>
    </mc:Choice>
    <mc:Fallback>
      <p:transition spd="slow" advTm="465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立方体 9"/>
          <p:cNvSpPr/>
          <p:nvPr/>
        </p:nvSpPr>
        <p:spPr>
          <a:xfrm>
            <a:off x="1197182" y="4952997"/>
            <a:ext cx="6161269" cy="849605"/>
          </a:xfrm>
          <a:prstGeom prst="cube">
            <a:avLst>
              <a:gd name="adj" fmla="val 35708"/>
            </a:avLst>
          </a:prstGeom>
          <a:noFill/>
          <a:ln>
            <a:solidFill>
              <a:srgbClr val="647CF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60366" y="854812"/>
            <a:ext cx="3235671" cy="830997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48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Summary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247308" y="2535209"/>
            <a:ext cx="9992140" cy="2842590"/>
            <a:chOff x="1199322" y="2743200"/>
            <a:chExt cx="9992140" cy="2842590"/>
          </a:xfrm>
          <a:blipFill>
            <a:blip r:embed="rId2"/>
            <a:stretch>
              <a:fillRect/>
            </a:stretch>
          </a:blipFill>
        </p:grpSpPr>
        <p:sp>
          <p:nvSpPr>
            <p:cNvPr id="5" name="平行四边形 4"/>
            <p:cNvSpPr/>
            <p:nvPr/>
          </p:nvSpPr>
          <p:spPr>
            <a:xfrm>
              <a:off x="1199322" y="2743200"/>
              <a:ext cx="7712765" cy="126558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7" name="平行四边形 6"/>
            <p:cNvSpPr/>
            <p:nvPr/>
          </p:nvSpPr>
          <p:spPr>
            <a:xfrm>
              <a:off x="4982818" y="4320207"/>
              <a:ext cx="6208644" cy="1265583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1596944" y="3285848"/>
            <a:ext cx="5045786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、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9" name="平行四边形 18"/>
          <p:cNvSpPr/>
          <p:nvPr/>
        </p:nvSpPr>
        <p:spPr>
          <a:xfrm>
            <a:off x="4200940" y="1798984"/>
            <a:ext cx="5254488" cy="1281070"/>
          </a:xfrm>
          <a:prstGeom prst="parallelogram">
            <a:avLst>
              <a:gd name="adj" fmla="val 32241"/>
            </a:avLst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2" name="图片 11" descr="图片包含 花瓶, 桌子, 玻璃, 水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00">
            <a:off x="7564074" y="689968"/>
            <a:ext cx="3205970" cy="39754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CDBE9F-771B-43A1-9F40-22D1FCC28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049" y="1949322"/>
            <a:ext cx="5529072" cy="37029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E0298F5-9A52-49E5-A05D-D247232F1397}"/>
              </a:ext>
            </a:extLst>
          </p:cNvPr>
          <p:cNvSpPr txBox="1"/>
          <p:nvPr/>
        </p:nvSpPr>
        <p:spPr>
          <a:xfrm>
            <a:off x="8069297" y="4606330"/>
            <a:ext cx="2539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通过三维化声音模拟出花朵和山峰的效果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80"/>
    </mc:Choice>
    <mc:Fallback>
      <p:transition spd="slow" advTm="1888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66571" y="2994024"/>
            <a:ext cx="12873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</a:t>
            </a:r>
          </a:p>
        </p:txBody>
      </p:sp>
      <p:sp>
        <p:nvSpPr>
          <p:cNvPr id="3" name="矩形 2"/>
          <p:cNvSpPr/>
          <p:nvPr/>
        </p:nvSpPr>
        <p:spPr>
          <a:xfrm>
            <a:off x="2575169" y="2994024"/>
            <a:ext cx="2323899" cy="156966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For</a:t>
            </a:r>
          </a:p>
        </p:txBody>
      </p:sp>
      <p:pic>
        <p:nvPicPr>
          <p:cNvPr id="7" name="图片 6" descr="图片包含 动物, 桌子, 小, 游戏机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 flipV="1">
            <a:off x="3737118" y="908000"/>
            <a:ext cx="7507356" cy="504199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52988" y="2994024"/>
            <a:ext cx="53700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i="1" dirty="0" err="1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Listenin</a:t>
            </a:r>
            <a:endParaRPr lang="en-US" altLang="zh-CN" sz="9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11" name="矩形 10"/>
          <p:cNvSpPr/>
          <p:nvPr/>
        </p:nvSpPr>
        <p:spPr>
          <a:xfrm rot="16200000">
            <a:off x="7477856" y="-1340750"/>
            <a:ext cx="554383" cy="6024693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400" i="1" spc="3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r>
              <a:rPr lang="zh-CN" altLang="en-US" sz="1400" i="1" spc="3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C  R  E  A  T  O  R     </a:t>
            </a:r>
            <a:r>
              <a:rPr lang="zh-CN" altLang="en-US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I  N  F  O  R  M  A  T  I  O  N</a:t>
            </a:r>
            <a:r>
              <a:rPr lang="en-US" altLang="zh-CN" sz="1400" i="1" spc="3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·</a:t>
            </a:r>
            <a:endParaRPr lang="zh-CN" altLang="en-US" sz="1400" i="1" spc="300" dirty="0">
              <a:solidFill>
                <a:srgbClr val="647CF3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81516" y="1872095"/>
            <a:ext cx="4821241" cy="156966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9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7"/>
    </mc:Choice>
    <mc:Fallback>
      <p:transition spd="slow" advTm="640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961765" y="1222888"/>
            <a:ext cx="4001163" cy="1107996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目录</a:t>
            </a:r>
            <a:endParaRPr lang="en-US" altLang="zh-CN" sz="6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pic>
        <p:nvPicPr>
          <p:cNvPr id="5" name="图片 4" descr="图片包含 动物, 蛤, 桌子, 水&#10;&#10;描述已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6" r="788" b="7242"/>
          <a:stretch>
            <a:fillRect/>
          </a:stretch>
        </p:blipFill>
        <p:spPr>
          <a:xfrm rot="21326023">
            <a:off x="501682" y="824217"/>
            <a:ext cx="2630555" cy="1787393"/>
          </a:xfrm>
          <a:prstGeom prst="rect">
            <a:avLst/>
          </a:prstGeom>
        </p:spPr>
      </p:pic>
      <p:sp>
        <p:nvSpPr>
          <p:cNvPr id="15" name="立方体 14"/>
          <p:cNvSpPr/>
          <p:nvPr/>
        </p:nvSpPr>
        <p:spPr>
          <a:xfrm>
            <a:off x="7011810" y="1534624"/>
            <a:ext cx="3642096" cy="461665"/>
          </a:xfrm>
          <a:prstGeom prst="cube">
            <a:avLst/>
          </a:prstGeom>
          <a:noFill/>
          <a:ln>
            <a:solidFill>
              <a:srgbClr val="647CF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394029" y="3415671"/>
            <a:ext cx="4333411" cy="624405"/>
            <a:chOff x="1039645" y="3142733"/>
            <a:chExt cx="4333411" cy="624405"/>
          </a:xfrm>
        </p:grpSpPr>
        <p:sp>
          <p:nvSpPr>
            <p:cNvPr id="23" name="矩形 22"/>
            <p:cNvSpPr/>
            <p:nvPr/>
          </p:nvSpPr>
          <p:spPr>
            <a:xfrm>
              <a:off x="1546923" y="3267130"/>
              <a:ext cx="335540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001. </a:t>
              </a:r>
              <a:r>
                <a:rPr lang="zh-CN" altLang="en-US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声音可视化的概念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546923" y="3430443"/>
              <a:ext cx="3826133" cy="3366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25" name="立方体 24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立方体 25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88880" y="3415671"/>
            <a:ext cx="4749462" cy="628381"/>
            <a:chOff x="1039645" y="3142733"/>
            <a:chExt cx="4749462" cy="628381"/>
          </a:xfrm>
        </p:grpSpPr>
        <p:sp>
          <p:nvSpPr>
            <p:cNvPr id="39" name="矩形 38"/>
            <p:cNvSpPr/>
            <p:nvPr/>
          </p:nvSpPr>
          <p:spPr>
            <a:xfrm>
              <a:off x="1510372" y="3267130"/>
              <a:ext cx="4278735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002. </a:t>
              </a:r>
              <a:r>
                <a:rPr lang="zh-CN" altLang="en-US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声音可视化的方法与技术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1546923" y="3430443"/>
              <a:ext cx="3826133" cy="340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1" name="立方体 40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立方体 41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394029" y="4930686"/>
            <a:ext cx="4333411" cy="628381"/>
            <a:chOff x="1039645" y="3142733"/>
            <a:chExt cx="4333411" cy="628381"/>
          </a:xfrm>
        </p:grpSpPr>
        <p:sp>
          <p:nvSpPr>
            <p:cNvPr id="44" name="矩形 43"/>
            <p:cNvSpPr/>
            <p:nvPr/>
          </p:nvSpPr>
          <p:spPr>
            <a:xfrm>
              <a:off x="1462575" y="3282008"/>
              <a:ext cx="2124299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003. </a:t>
              </a:r>
              <a:r>
                <a:rPr lang="zh-CN" altLang="en-US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应用领域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546923" y="3430443"/>
              <a:ext cx="3826133" cy="340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46" name="立方体 45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立方体 46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588880" y="4930686"/>
            <a:ext cx="4333411" cy="902907"/>
            <a:chOff x="1039645" y="3142733"/>
            <a:chExt cx="4333411" cy="902907"/>
          </a:xfrm>
        </p:grpSpPr>
        <p:sp>
          <p:nvSpPr>
            <p:cNvPr id="49" name="矩形 48"/>
            <p:cNvSpPr/>
            <p:nvPr/>
          </p:nvSpPr>
          <p:spPr>
            <a:xfrm>
              <a:off x="1614657" y="3243304"/>
              <a:ext cx="2432076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004. </a:t>
              </a:r>
              <a:r>
                <a:rPr lang="zh-CN" altLang="en-US" sz="2400" dirty="0">
                  <a:solidFill>
                    <a:srgbClr val="647CF3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总结与展望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546923" y="3704969"/>
              <a:ext cx="3826133" cy="3406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51" name="立方体 50"/>
            <p:cNvSpPr/>
            <p:nvPr/>
          </p:nvSpPr>
          <p:spPr>
            <a:xfrm>
              <a:off x="1039645" y="3142733"/>
              <a:ext cx="338582" cy="461665"/>
            </a:xfrm>
            <a:prstGeom prst="cube">
              <a:avLst/>
            </a:prstGeom>
            <a:noFill/>
            <a:ln>
              <a:solidFill>
                <a:srgbClr val="647CF3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立方体 51"/>
            <p:cNvSpPr/>
            <p:nvPr/>
          </p:nvSpPr>
          <p:spPr>
            <a:xfrm>
              <a:off x="1123993" y="3247148"/>
              <a:ext cx="338582" cy="461665"/>
            </a:xfrm>
            <a:prstGeom prst="cub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立方体 19"/>
          <p:cNvSpPr/>
          <p:nvPr/>
        </p:nvSpPr>
        <p:spPr>
          <a:xfrm>
            <a:off x="7273406" y="1776886"/>
            <a:ext cx="3118904" cy="340672"/>
          </a:xfrm>
          <a:prstGeom prst="cube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i="1" dirty="0">
                <a:solidFill>
                  <a:schemeClr val="bg2"/>
                </a:solidFill>
                <a:highlight>
                  <a:srgbClr val="647CF3"/>
                </a:highlight>
              </a:rPr>
              <a:t>voice</a:t>
            </a:r>
            <a:endParaRPr lang="zh-CN" altLang="en-US" sz="5400" b="1" i="1" dirty="0">
              <a:solidFill>
                <a:schemeClr val="bg2"/>
              </a:solidFill>
              <a:highlight>
                <a:srgbClr val="647CF3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62"/>
    </mc:Choice>
    <mc:Fallback>
      <p:transition spd="slow" advTm="956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43560" y="772314"/>
            <a:ext cx="2455014" cy="92333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About</a:t>
            </a:r>
          </a:p>
        </p:txBody>
      </p:sp>
      <p:sp>
        <p:nvSpPr>
          <p:cNvPr id="5" name="矩形 4"/>
          <p:cNvSpPr/>
          <p:nvPr/>
        </p:nvSpPr>
        <p:spPr>
          <a:xfrm>
            <a:off x="7566990" y="5300498"/>
            <a:ext cx="3581449" cy="92333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5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voice</a:t>
            </a:r>
          </a:p>
        </p:txBody>
      </p:sp>
      <p:sp>
        <p:nvSpPr>
          <p:cNvPr id="8" name="矩形 7"/>
          <p:cNvSpPr/>
          <p:nvPr/>
        </p:nvSpPr>
        <p:spPr>
          <a:xfrm>
            <a:off x="1632601" y="1366703"/>
            <a:ext cx="4287837" cy="2327618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声音是由物体振动产生的‌声波，这种声波通过介质（如空气、固体、液体）传播，并能被人或动物的听觉器官所感知。</a:t>
            </a:r>
          </a:p>
        </p:txBody>
      </p:sp>
      <p:sp>
        <p:nvSpPr>
          <p:cNvPr id="10" name="矩形 9"/>
          <p:cNvSpPr/>
          <p:nvPr/>
        </p:nvSpPr>
        <p:spPr>
          <a:xfrm>
            <a:off x="5920438" y="3625852"/>
            <a:ext cx="4287837" cy="1871154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最初发出振动（震动）的物体叫声源。声音以波的形式振动（震动）传播。声音是声波通过任何介质传播形成的运动。</a:t>
            </a:r>
          </a:p>
        </p:txBody>
      </p:sp>
      <p:sp>
        <p:nvSpPr>
          <p:cNvPr id="14" name="矩形 13"/>
          <p:cNvSpPr/>
          <p:nvPr/>
        </p:nvSpPr>
        <p:spPr>
          <a:xfrm>
            <a:off x="6271561" y="1737830"/>
            <a:ext cx="487687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1043560" y="3694321"/>
            <a:ext cx="487687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.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 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4124738" y="1233979"/>
            <a:ext cx="6884504" cy="0"/>
          </a:xfrm>
          <a:prstGeom prst="line">
            <a:avLst/>
          </a:prstGeom>
          <a:ln w="12700">
            <a:solidFill>
              <a:srgbClr val="647CF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043560" y="5688496"/>
            <a:ext cx="5729261" cy="690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A3396DA-0441-406D-9489-7B85C925F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42" y="1366703"/>
            <a:ext cx="4287837" cy="220723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5DF8220-7E59-40B3-B7C7-FE9838EED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95" y="3752557"/>
            <a:ext cx="4415200" cy="1884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92"/>
    </mc:Choice>
    <mc:Fallback>
      <p:transition spd="slow" advTm="2399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7898" y="1688858"/>
            <a:ext cx="7564519" cy="2272748"/>
            <a:chOff x="1812016" y="1671778"/>
            <a:chExt cx="7564519" cy="2272748"/>
          </a:xfrm>
        </p:grpSpPr>
        <p:sp>
          <p:nvSpPr>
            <p:cNvPr id="9" name="矩形 8"/>
            <p:cNvSpPr/>
            <p:nvPr/>
          </p:nvSpPr>
          <p:spPr>
            <a:xfrm>
              <a:off x="5540457" y="2667253"/>
              <a:ext cx="3836078" cy="1107996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001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1812016" y="1671778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660661" y="2497976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BF09763-E5DF-426F-A439-99514EDCEF7A}"/>
              </a:ext>
            </a:extLst>
          </p:cNvPr>
          <p:cNvSpPr/>
          <p:nvPr/>
        </p:nvSpPr>
        <p:spPr>
          <a:xfrm>
            <a:off x="5306412" y="3853416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声音可视化的概念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3"/>
    </mc:Choice>
    <mc:Fallback>
      <p:transition spd="slow" advTm="7393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48119" y="831087"/>
            <a:ext cx="4118162" cy="1015663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60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concept</a:t>
            </a:r>
          </a:p>
        </p:txBody>
      </p:sp>
      <p:pic>
        <p:nvPicPr>
          <p:cNvPr id="4" name="图片占位符 3" descr="图片包含 游戏机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2170" y="2160010"/>
            <a:ext cx="8047659" cy="337429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62414" y="2763792"/>
            <a:ext cx="10267171" cy="2166729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声音可视化是指将声音转化为视觉艺术的过程。它是一种结合了听觉和视觉的艺术形式，使用视觉艺术的方法来呈现声音的特性。声音可视化可以通过各种视觉媒介来实现，如音乐会和音乐视频中的艺术表现，以及在设计和艺术创作中的创新应用。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474621" y="5645655"/>
            <a:ext cx="7291605" cy="381258"/>
            <a:chOff x="2367597" y="5677483"/>
            <a:chExt cx="7291605" cy="381258"/>
          </a:xfrm>
        </p:grpSpPr>
        <p:sp>
          <p:nvSpPr>
            <p:cNvPr id="7" name="矩形 6"/>
            <p:cNvSpPr/>
            <p:nvPr/>
          </p:nvSpPr>
          <p:spPr>
            <a:xfrm>
              <a:off x="2367597" y="5677483"/>
              <a:ext cx="2863148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endParaRPr lang="en-US" altLang="zh-CN" sz="1400" dirty="0">
                <a:solidFill>
                  <a:srgbClr val="647CF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364383" y="5677483"/>
              <a:ext cx="2511286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endParaRPr lang="en-US" altLang="zh-CN" sz="1400" dirty="0">
                <a:solidFill>
                  <a:srgbClr val="647CF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09307" y="5677483"/>
              <a:ext cx="1649895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endParaRPr lang="en-US" altLang="zh-CN" sz="1400" dirty="0">
                <a:solidFill>
                  <a:srgbClr val="647CF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11650"/>
          <a:stretch>
            <a:fillRect/>
          </a:stretch>
        </p:blipFill>
        <p:spPr>
          <a:xfrm rot="16200000">
            <a:off x="5645382" y="1667494"/>
            <a:ext cx="901236" cy="901047"/>
          </a:xfrm>
          <a:prstGeom prst="rect">
            <a:avLst/>
          </a:prstGeom>
        </p:spPr>
      </p:pic>
      <p:sp>
        <p:nvSpPr>
          <p:cNvPr id="15" name="Freeform 28"/>
          <p:cNvSpPr>
            <a:spLocks noEditPoints="1"/>
          </p:cNvSpPr>
          <p:nvPr/>
        </p:nvSpPr>
        <p:spPr bwMode="auto">
          <a:xfrm>
            <a:off x="10507570" y="3679416"/>
            <a:ext cx="334272" cy="335478"/>
          </a:xfrm>
          <a:custGeom>
            <a:avLst/>
            <a:gdLst>
              <a:gd name="T0" fmla="*/ 172 w 176"/>
              <a:gd name="T1" fmla="*/ 0 h 176"/>
              <a:gd name="T2" fmla="*/ 28 w 176"/>
              <a:gd name="T3" fmla="*/ 0 h 176"/>
              <a:gd name="T4" fmla="*/ 24 w 176"/>
              <a:gd name="T5" fmla="*/ 4 h 176"/>
              <a:gd name="T6" fmla="*/ 24 w 176"/>
              <a:gd name="T7" fmla="*/ 64 h 176"/>
              <a:gd name="T8" fmla="*/ 28 w 176"/>
              <a:gd name="T9" fmla="*/ 68 h 176"/>
              <a:gd name="T10" fmla="*/ 32 w 176"/>
              <a:gd name="T11" fmla="*/ 64 h 176"/>
              <a:gd name="T12" fmla="*/ 32 w 176"/>
              <a:gd name="T13" fmla="*/ 8 h 176"/>
              <a:gd name="T14" fmla="*/ 168 w 176"/>
              <a:gd name="T15" fmla="*/ 8 h 176"/>
              <a:gd name="T16" fmla="*/ 168 w 176"/>
              <a:gd name="T17" fmla="*/ 168 h 176"/>
              <a:gd name="T18" fmla="*/ 32 w 176"/>
              <a:gd name="T19" fmla="*/ 168 h 176"/>
              <a:gd name="T20" fmla="*/ 32 w 176"/>
              <a:gd name="T21" fmla="*/ 112 h 176"/>
              <a:gd name="T22" fmla="*/ 28 w 176"/>
              <a:gd name="T23" fmla="*/ 108 h 176"/>
              <a:gd name="T24" fmla="*/ 24 w 176"/>
              <a:gd name="T25" fmla="*/ 112 h 176"/>
              <a:gd name="T26" fmla="*/ 24 w 176"/>
              <a:gd name="T27" fmla="*/ 172 h 176"/>
              <a:gd name="T28" fmla="*/ 28 w 176"/>
              <a:gd name="T29" fmla="*/ 176 h 176"/>
              <a:gd name="T30" fmla="*/ 172 w 176"/>
              <a:gd name="T31" fmla="*/ 176 h 176"/>
              <a:gd name="T32" fmla="*/ 176 w 176"/>
              <a:gd name="T33" fmla="*/ 172 h 176"/>
              <a:gd name="T34" fmla="*/ 176 w 176"/>
              <a:gd name="T35" fmla="*/ 4 h 176"/>
              <a:gd name="T36" fmla="*/ 172 w 176"/>
              <a:gd name="T37" fmla="*/ 0 h 176"/>
              <a:gd name="T38" fmla="*/ 105 w 176"/>
              <a:gd name="T39" fmla="*/ 117 h 176"/>
              <a:gd name="T40" fmla="*/ 104 w 176"/>
              <a:gd name="T41" fmla="*/ 120 h 176"/>
              <a:gd name="T42" fmla="*/ 108 w 176"/>
              <a:gd name="T43" fmla="*/ 124 h 176"/>
              <a:gd name="T44" fmla="*/ 111 w 176"/>
              <a:gd name="T45" fmla="*/ 123 h 176"/>
              <a:gd name="T46" fmla="*/ 143 w 176"/>
              <a:gd name="T47" fmla="*/ 91 h 176"/>
              <a:gd name="T48" fmla="*/ 144 w 176"/>
              <a:gd name="T49" fmla="*/ 88 h 176"/>
              <a:gd name="T50" fmla="*/ 143 w 176"/>
              <a:gd name="T51" fmla="*/ 85 h 176"/>
              <a:gd name="T52" fmla="*/ 111 w 176"/>
              <a:gd name="T53" fmla="*/ 53 h 176"/>
              <a:gd name="T54" fmla="*/ 108 w 176"/>
              <a:gd name="T55" fmla="*/ 52 h 176"/>
              <a:gd name="T56" fmla="*/ 104 w 176"/>
              <a:gd name="T57" fmla="*/ 56 h 176"/>
              <a:gd name="T58" fmla="*/ 105 w 176"/>
              <a:gd name="T59" fmla="*/ 59 h 176"/>
              <a:gd name="T60" fmla="*/ 130 w 176"/>
              <a:gd name="T61" fmla="*/ 84 h 176"/>
              <a:gd name="T62" fmla="*/ 4 w 176"/>
              <a:gd name="T63" fmla="*/ 84 h 176"/>
              <a:gd name="T64" fmla="*/ 0 w 176"/>
              <a:gd name="T65" fmla="*/ 88 h 176"/>
              <a:gd name="T66" fmla="*/ 4 w 176"/>
              <a:gd name="T67" fmla="*/ 92 h 176"/>
              <a:gd name="T68" fmla="*/ 130 w 176"/>
              <a:gd name="T69" fmla="*/ 92 h 176"/>
              <a:gd name="T70" fmla="*/ 105 w 176"/>
              <a:gd name="T71" fmla="*/ 117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76">
                <a:moveTo>
                  <a:pt x="172" y="0"/>
                </a:move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2"/>
                  <a:pt x="24" y="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6"/>
                  <a:pt x="26" y="68"/>
                  <a:pt x="28" y="68"/>
                </a:cubicBezTo>
                <a:cubicBezTo>
                  <a:pt x="30" y="68"/>
                  <a:pt x="32" y="66"/>
                  <a:pt x="32" y="64"/>
                </a:cubicBezTo>
                <a:cubicBezTo>
                  <a:pt x="32" y="8"/>
                  <a:pt x="32" y="8"/>
                  <a:pt x="32" y="8"/>
                </a:cubicBezTo>
                <a:cubicBezTo>
                  <a:pt x="168" y="8"/>
                  <a:pt x="168" y="8"/>
                  <a:pt x="168" y="8"/>
                </a:cubicBezTo>
                <a:cubicBezTo>
                  <a:pt x="168" y="168"/>
                  <a:pt x="168" y="168"/>
                  <a:pt x="168" y="168"/>
                </a:cubicBezTo>
                <a:cubicBezTo>
                  <a:pt x="32" y="168"/>
                  <a:pt x="32" y="168"/>
                  <a:pt x="32" y="168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10"/>
                  <a:pt x="30" y="108"/>
                  <a:pt x="28" y="108"/>
                </a:cubicBezTo>
                <a:cubicBezTo>
                  <a:pt x="26" y="108"/>
                  <a:pt x="24" y="110"/>
                  <a:pt x="24" y="112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74"/>
                  <a:pt x="26" y="176"/>
                  <a:pt x="28" y="176"/>
                </a:cubicBezTo>
                <a:cubicBezTo>
                  <a:pt x="172" y="176"/>
                  <a:pt x="172" y="176"/>
                  <a:pt x="172" y="176"/>
                </a:cubicBezTo>
                <a:cubicBezTo>
                  <a:pt x="174" y="176"/>
                  <a:pt x="176" y="174"/>
                  <a:pt x="176" y="172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2"/>
                  <a:pt x="174" y="0"/>
                  <a:pt x="172" y="0"/>
                </a:cubicBezTo>
                <a:moveTo>
                  <a:pt x="105" y="117"/>
                </a:moveTo>
                <a:cubicBezTo>
                  <a:pt x="104" y="118"/>
                  <a:pt x="104" y="119"/>
                  <a:pt x="104" y="120"/>
                </a:cubicBezTo>
                <a:cubicBezTo>
                  <a:pt x="104" y="122"/>
                  <a:pt x="106" y="124"/>
                  <a:pt x="108" y="124"/>
                </a:cubicBezTo>
                <a:cubicBezTo>
                  <a:pt x="109" y="124"/>
                  <a:pt x="110" y="124"/>
                  <a:pt x="111" y="123"/>
                </a:cubicBezTo>
                <a:cubicBezTo>
                  <a:pt x="143" y="91"/>
                  <a:pt x="143" y="91"/>
                  <a:pt x="143" y="91"/>
                </a:cubicBezTo>
                <a:cubicBezTo>
                  <a:pt x="144" y="90"/>
                  <a:pt x="144" y="89"/>
                  <a:pt x="144" y="88"/>
                </a:cubicBezTo>
                <a:cubicBezTo>
                  <a:pt x="144" y="87"/>
                  <a:pt x="144" y="86"/>
                  <a:pt x="143" y="85"/>
                </a:cubicBezTo>
                <a:cubicBezTo>
                  <a:pt x="111" y="53"/>
                  <a:pt x="111" y="53"/>
                  <a:pt x="111" y="53"/>
                </a:cubicBezTo>
                <a:cubicBezTo>
                  <a:pt x="110" y="52"/>
                  <a:pt x="109" y="52"/>
                  <a:pt x="108" y="52"/>
                </a:cubicBezTo>
                <a:cubicBezTo>
                  <a:pt x="106" y="52"/>
                  <a:pt x="104" y="54"/>
                  <a:pt x="104" y="56"/>
                </a:cubicBezTo>
                <a:cubicBezTo>
                  <a:pt x="104" y="57"/>
                  <a:pt x="104" y="58"/>
                  <a:pt x="105" y="59"/>
                </a:cubicBezTo>
                <a:cubicBezTo>
                  <a:pt x="130" y="84"/>
                  <a:pt x="130" y="84"/>
                  <a:pt x="130" y="84"/>
                </a:cubicBezTo>
                <a:cubicBezTo>
                  <a:pt x="4" y="84"/>
                  <a:pt x="4" y="84"/>
                  <a:pt x="4" y="84"/>
                </a:cubicBezTo>
                <a:cubicBezTo>
                  <a:pt x="2" y="84"/>
                  <a:pt x="0" y="86"/>
                  <a:pt x="0" y="88"/>
                </a:cubicBezTo>
                <a:cubicBezTo>
                  <a:pt x="0" y="90"/>
                  <a:pt x="2" y="92"/>
                  <a:pt x="4" y="92"/>
                </a:cubicBezTo>
                <a:cubicBezTo>
                  <a:pt x="130" y="92"/>
                  <a:pt x="130" y="92"/>
                  <a:pt x="130" y="92"/>
                </a:cubicBezTo>
                <a:lnTo>
                  <a:pt x="105" y="11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7" name="Freeform 29"/>
          <p:cNvSpPr>
            <a:spLocks noEditPoints="1"/>
          </p:cNvSpPr>
          <p:nvPr/>
        </p:nvSpPr>
        <p:spPr bwMode="auto">
          <a:xfrm>
            <a:off x="1350156" y="3679416"/>
            <a:ext cx="334272" cy="335478"/>
          </a:xfrm>
          <a:custGeom>
            <a:avLst/>
            <a:gdLst>
              <a:gd name="T0" fmla="*/ 148 w 176"/>
              <a:gd name="T1" fmla="*/ 108 h 176"/>
              <a:gd name="T2" fmla="*/ 144 w 176"/>
              <a:gd name="T3" fmla="*/ 112 h 176"/>
              <a:gd name="T4" fmla="*/ 144 w 176"/>
              <a:gd name="T5" fmla="*/ 168 h 176"/>
              <a:gd name="T6" fmla="*/ 8 w 176"/>
              <a:gd name="T7" fmla="*/ 168 h 176"/>
              <a:gd name="T8" fmla="*/ 8 w 176"/>
              <a:gd name="T9" fmla="*/ 8 h 176"/>
              <a:gd name="T10" fmla="*/ 144 w 176"/>
              <a:gd name="T11" fmla="*/ 8 h 176"/>
              <a:gd name="T12" fmla="*/ 144 w 176"/>
              <a:gd name="T13" fmla="*/ 64 h 176"/>
              <a:gd name="T14" fmla="*/ 148 w 176"/>
              <a:gd name="T15" fmla="*/ 68 h 176"/>
              <a:gd name="T16" fmla="*/ 152 w 176"/>
              <a:gd name="T17" fmla="*/ 64 h 176"/>
              <a:gd name="T18" fmla="*/ 152 w 176"/>
              <a:gd name="T19" fmla="*/ 4 h 176"/>
              <a:gd name="T20" fmla="*/ 148 w 176"/>
              <a:gd name="T21" fmla="*/ 0 h 176"/>
              <a:gd name="T22" fmla="*/ 4 w 176"/>
              <a:gd name="T23" fmla="*/ 0 h 176"/>
              <a:gd name="T24" fmla="*/ 0 w 176"/>
              <a:gd name="T25" fmla="*/ 4 h 176"/>
              <a:gd name="T26" fmla="*/ 0 w 176"/>
              <a:gd name="T27" fmla="*/ 172 h 176"/>
              <a:gd name="T28" fmla="*/ 4 w 176"/>
              <a:gd name="T29" fmla="*/ 176 h 176"/>
              <a:gd name="T30" fmla="*/ 148 w 176"/>
              <a:gd name="T31" fmla="*/ 176 h 176"/>
              <a:gd name="T32" fmla="*/ 152 w 176"/>
              <a:gd name="T33" fmla="*/ 172 h 176"/>
              <a:gd name="T34" fmla="*/ 152 w 176"/>
              <a:gd name="T35" fmla="*/ 112 h 176"/>
              <a:gd name="T36" fmla="*/ 148 w 176"/>
              <a:gd name="T37" fmla="*/ 108 h 176"/>
              <a:gd name="T38" fmla="*/ 172 w 176"/>
              <a:gd name="T39" fmla="*/ 84 h 176"/>
              <a:gd name="T40" fmla="*/ 46 w 176"/>
              <a:gd name="T41" fmla="*/ 84 h 176"/>
              <a:gd name="T42" fmla="*/ 71 w 176"/>
              <a:gd name="T43" fmla="*/ 59 h 176"/>
              <a:gd name="T44" fmla="*/ 72 w 176"/>
              <a:gd name="T45" fmla="*/ 56 h 176"/>
              <a:gd name="T46" fmla="*/ 68 w 176"/>
              <a:gd name="T47" fmla="*/ 52 h 176"/>
              <a:gd name="T48" fmla="*/ 65 w 176"/>
              <a:gd name="T49" fmla="*/ 53 h 176"/>
              <a:gd name="T50" fmla="*/ 33 w 176"/>
              <a:gd name="T51" fmla="*/ 85 h 176"/>
              <a:gd name="T52" fmla="*/ 32 w 176"/>
              <a:gd name="T53" fmla="*/ 88 h 176"/>
              <a:gd name="T54" fmla="*/ 33 w 176"/>
              <a:gd name="T55" fmla="*/ 91 h 176"/>
              <a:gd name="T56" fmla="*/ 65 w 176"/>
              <a:gd name="T57" fmla="*/ 123 h 176"/>
              <a:gd name="T58" fmla="*/ 68 w 176"/>
              <a:gd name="T59" fmla="*/ 124 h 176"/>
              <a:gd name="T60" fmla="*/ 72 w 176"/>
              <a:gd name="T61" fmla="*/ 120 h 176"/>
              <a:gd name="T62" fmla="*/ 71 w 176"/>
              <a:gd name="T63" fmla="*/ 117 h 176"/>
              <a:gd name="T64" fmla="*/ 46 w 176"/>
              <a:gd name="T65" fmla="*/ 92 h 176"/>
              <a:gd name="T66" fmla="*/ 172 w 176"/>
              <a:gd name="T67" fmla="*/ 92 h 176"/>
              <a:gd name="T68" fmla="*/ 176 w 176"/>
              <a:gd name="T69" fmla="*/ 88 h 176"/>
              <a:gd name="T70" fmla="*/ 172 w 176"/>
              <a:gd name="T71" fmla="*/ 84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76" h="176">
                <a:moveTo>
                  <a:pt x="148" y="108"/>
                </a:moveTo>
                <a:cubicBezTo>
                  <a:pt x="146" y="108"/>
                  <a:pt x="144" y="110"/>
                  <a:pt x="144" y="112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8" y="168"/>
                  <a:pt x="8" y="168"/>
                  <a:pt x="8" y="168"/>
                </a:cubicBezTo>
                <a:cubicBezTo>
                  <a:pt x="8" y="8"/>
                  <a:pt x="8" y="8"/>
                  <a:pt x="8" y="8"/>
                </a:cubicBezTo>
                <a:cubicBezTo>
                  <a:pt x="144" y="8"/>
                  <a:pt x="144" y="8"/>
                  <a:pt x="144" y="8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44" y="66"/>
                  <a:pt x="146" y="68"/>
                  <a:pt x="148" y="68"/>
                </a:cubicBezTo>
                <a:cubicBezTo>
                  <a:pt x="150" y="68"/>
                  <a:pt x="152" y="66"/>
                  <a:pt x="152" y="64"/>
                </a:cubicBezTo>
                <a:cubicBezTo>
                  <a:pt x="152" y="4"/>
                  <a:pt x="152" y="4"/>
                  <a:pt x="152" y="4"/>
                </a:cubicBezTo>
                <a:cubicBezTo>
                  <a:pt x="152" y="2"/>
                  <a:pt x="150" y="0"/>
                  <a:pt x="148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4"/>
                  <a:pt x="2" y="176"/>
                  <a:pt x="4" y="176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50" y="176"/>
                  <a:pt x="152" y="174"/>
                  <a:pt x="152" y="172"/>
                </a:cubicBezTo>
                <a:cubicBezTo>
                  <a:pt x="152" y="112"/>
                  <a:pt x="152" y="112"/>
                  <a:pt x="152" y="112"/>
                </a:cubicBezTo>
                <a:cubicBezTo>
                  <a:pt x="152" y="110"/>
                  <a:pt x="150" y="108"/>
                  <a:pt x="148" y="108"/>
                </a:cubicBezTo>
                <a:moveTo>
                  <a:pt x="172" y="84"/>
                </a:moveTo>
                <a:cubicBezTo>
                  <a:pt x="46" y="84"/>
                  <a:pt x="46" y="84"/>
                  <a:pt x="46" y="84"/>
                </a:cubicBezTo>
                <a:cubicBezTo>
                  <a:pt x="71" y="59"/>
                  <a:pt x="71" y="59"/>
                  <a:pt x="71" y="59"/>
                </a:cubicBezTo>
                <a:cubicBezTo>
                  <a:pt x="72" y="58"/>
                  <a:pt x="72" y="57"/>
                  <a:pt x="72" y="56"/>
                </a:cubicBezTo>
                <a:cubicBezTo>
                  <a:pt x="72" y="54"/>
                  <a:pt x="70" y="52"/>
                  <a:pt x="68" y="52"/>
                </a:cubicBezTo>
                <a:cubicBezTo>
                  <a:pt x="67" y="52"/>
                  <a:pt x="66" y="52"/>
                  <a:pt x="65" y="53"/>
                </a:cubicBezTo>
                <a:cubicBezTo>
                  <a:pt x="33" y="85"/>
                  <a:pt x="33" y="85"/>
                  <a:pt x="33" y="85"/>
                </a:cubicBezTo>
                <a:cubicBezTo>
                  <a:pt x="32" y="86"/>
                  <a:pt x="32" y="87"/>
                  <a:pt x="32" y="88"/>
                </a:cubicBezTo>
                <a:cubicBezTo>
                  <a:pt x="32" y="89"/>
                  <a:pt x="32" y="90"/>
                  <a:pt x="33" y="91"/>
                </a:cubicBezTo>
                <a:cubicBezTo>
                  <a:pt x="65" y="123"/>
                  <a:pt x="65" y="123"/>
                  <a:pt x="65" y="123"/>
                </a:cubicBezTo>
                <a:cubicBezTo>
                  <a:pt x="66" y="124"/>
                  <a:pt x="67" y="124"/>
                  <a:pt x="68" y="124"/>
                </a:cubicBezTo>
                <a:cubicBezTo>
                  <a:pt x="70" y="124"/>
                  <a:pt x="72" y="122"/>
                  <a:pt x="72" y="120"/>
                </a:cubicBezTo>
                <a:cubicBezTo>
                  <a:pt x="72" y="119"/>
                  <a:pt x="72" y="118"/>
                  <a:pt x="71" y="117"/>
                </a:cubicBezTo>
                <a:cubicBezTo>
                  <a:pt x="46" y="92"/>
                  <a:pt x="46" y="92"/>
                  <a:pt x="46" y="92"/>
                </a:cubicBezTo>
                <a:cubicBezTo>
                  <a:pt x="172" y="92"/>
                  <a:pt x="172" y="92"/>
                  <a:pt x="172" y="92"/>
                </a:cubicBezTo>
                <a:cubicBezTo>
                  <a:pt x="174" y="92"/>
                  <a:pt x="176" y="90"/>
                  <a:pt x="176" y="88"/>
                </a:cubicBezTo>
                <a:cubicBezTo>
                  <a:pt x="176" y="86"/>
                  <a:pt x="174" y="84"/>
                  <a:pt x="172" y="84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597"/>
    </mc:Choice>
    <mc:Fallback>
      <p:transition spd="slow" advTm="2259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07898" y="1688858"/>
            <a:ext cx="7564519" cy="2272748"/>
            <a:chOff x="1812016" y="1671778"/>
            <a:chExt cx="7564519" cy="2272748"/>
          </a:xfrm>
        </p:grpSpPr>
        <p:sp>
          <p:nvSpPr>
            <p:cNvPr id="9" name="矩形 8"/>
            <p:cNvSpPr/>
            <p:nvPr/>
          </p:nvSpPr>
          <p:spPr>
            <a:xfrm>
              <a:off x="5540457" y="2667253"/>
              <a:ext cx="3836078" cy="1107996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66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art  </a:t>
              </a:r>
              <a:r>
                <a:rPr lang="en-US" altLang="zh-CN" sz="54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Aharoni" panose="02010803020104030203" pitchFamily="2" charset="-79"/>
                  <a:ea typeface="思源黑体 CN Heavy" panose="020B0A00000000000000" pitchFamily="34" charset="-122"/>
                  <a:cs typeface="Aharoni" panose="02010803020104030203" pitchFamily="2" charset="-79"/>
                </a:rPr>
                <a:t>002</a:t>
              </a:r>
              <a:endParaRPr lang="en-US" altLang="zh-CN" sz="6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endParaRPr>
            </a:p>
          </p:txBody>
        </p:sp>
        <p:pic>
          <p:nvPicPr>
            <p:cNvPr id="3" name="图片 2" descr="图片包含 桌子, 华美, 覆盖, 塑料&#10;&#10;描述已自动生成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981" b="6280"/>
            <a:stretch>
              <a:fillRect/>
            </a:stretch>
          </p:blipFill>
          <p:spPr>
            <a:xfrm>
              <a:off x="1812016" y="1671778"/>
              <a:ext cx="3447807" cy="2272748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660661" y="2497976"/>
              <a:ext cx="1759593" cy="1446550"/>
            </a:xfrm>
            <a:prstGeom prst="rect">
              <a:avLst/>
            </a:prstGeom>
            <a:effectLst>
              <a:outerShdw blurRad="50800" dist="38100" dir="2700000" sx="1000" sy="1000" algn="tl" rotWithShape="0">
                <a:srgbClr val="5CF9FF">
                  <a:alpha val="40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8800" i="1" dirty="0">
                  <a:solidFill>
                    <a:schemeClr val="bg1">
                      <a:lumMod val="95000"/>
                    </a:schemeClr>
                  </a:solidFill>
                  <a:effectLst>
                    <a:outerShdw dist="139700" sx="101000" sy="101000" algn="tr" rotWithShape="0">
                      <a:srgbClr val="647CF3"/>
                    </a:outerShdw>
                  </a:effectLst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P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BF09763-E5DF-426F-A439-99514EDCEF7A}"/>
              </a:ext>
            </a:extLst>
          </p:cNvPr>
          <p:cNvSpPr/>
          <p:nvPr/>
        </p:nvSpPr>
        <p:spPr>
          <a:xfrm>
            <a:off x="3300848" y="4214484"/>
            <a:ext cx="78021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声音可视化的方法与技术</a:t>
            </a:r>
            <a:endParaRPr lang="zh-CN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7552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81"/>
    </mc:Choice>
    <mc:Fallback>
      <p:transition spd="slow" advTm="758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1761" y="739184"/>
            <a:ext cx="4135859" cy="1446550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44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Methodology  technology.</a:t>
            </a:r>
          </a:p>
        </p:txBody>
      </p:sp>
      <p:sp>
        <p:nvSpPr>
          <p:cNvPr id="5" name="立方体 4"/>
          <p:cNvSpPr/>
          <p:nvPr/>
        </p:nvSpPr>
        <p:spPr>
          <a:xfrm>
            <a:off x="1219145" y="3429000"/>
            <a:ext cx="2529182" cy="2689816"/>
          </a:xfrm>
          <a:prstGeom prst="cube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/>
          <p:cNvSpPr/>
          <p:nvPr/>
        </p:nvSpPr>
        <p:spPr>
          <a:xfrm>
            <a:off x="4831409" y="1762539"/>
            <a:ext cx="2529182" cy="4356277"/>
          </a:xfrm>
          <a:prstGeom prst="cube">
            <a:avLst/>
          </a:prstGeom>
          <a:noFill/>
          <a:ln>
            <a:solidFill>
              <a:srgbClr val="647CF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8408505" y="3429000"/>
            <a:ext cx="2529181" cy="2689816"/>
          </a:xfrm>
          <a:prstGeom prst="cube">
            <a:avLst/>
          </a:prstGeom>
          <a:noFill/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76169" y="3057400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声音信号的数字化处理</a:t>
            </a:r>
          </a:p>
        </p:txBody>
      </p:sp>
      <p:sp>
        <p:nvSpPr>
          <p:cNvPr id="21" name="矩形 20"/>
          <p:cNvSpPr/>
          <p:nvPr/>
        </p:nvSpPr>
        <p:spPr>
          <a:xfrm>
            <a:off x="1364241" y="4272819"/>
            <a:ext cx="1686149" cy="1448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使用音频采集设备采集目标音源的声音，通过计算机采样技术对声音进行高采样率数字化存贮</a:t>
            </a:r>
            <a:r>
              <a:rPr lang="zh-CN" altLang="en-US" sz="1200" dirty="0">
                <a:solidFill>
                  <a:srgbClr val="647CF3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。</a:t>
            </a:r>
          </a:p>
        </p:txBody>
      </p:sp>
      <p:sp>
        <p:nvSpPr>
          <p:cNvPr id="25" name="矩形 24"/>
          <p:cNvSpPr/>
          <p:nvPr/>
        </p:nvSpPr>
        <p:spPr>
          <a:xfrm>
            <a:off x="8603374" y="4241789"/>
            <a:ext cx="1686149" cy="172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‌三维声音可视化插件‌是一种专门设计用于高阶</a:t>
            </a:r>
            <a:r>
              <a:rPr lang="en-US" altLang="zh-CN" sz="1200" dirty="0" err="1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Ambisonics</a:t>
            </a:r>
            <a:r>
              <a:rPr lang="zh-CN" altLang="en-US" sz="1200" dirty="0">
                <a:solidFill>
                  <a:schemeClr val="bg1"/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音频的可视化工具，旨在提供精确的三维声场视觉反馈。</a:t>
            </a:r>
            <a:endParaRPr lang="zh-CN" altLang="en-US" sz="1200" dirty="0">
              <a:solidFill>
                <a:srgbClr val="647CF3"/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942024" y="2809461"/>
            <a:ext cx="1686149" cy="283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使用现有的软件分析技术对声波的振幅、频率、反射、衍射进行分析，并设计一种声音的视觉传达方案，将声音的时间与空间属性转化为数据，并与视觉感知的体积、色度、亮度、不透明度进行对应和转换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35612" y="3299310"/>
            <a:ext cx="556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647CF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</a:t>
            </a:r>
            <a:endParaRPr lang="zh-CN" altLang="en-US" sz="4400" dirty="0">
              <a:solidFill>
                <a:srgbClr val="647CF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07620" y="1700826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spc="600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软件分析技术</a:t>
            </a:r>
          </a:p>
        </p:txBody>
      </p:sp>
      <p:sp>
        <p:nvSpPr>
          <p:cNvPr id="38" name="矩形 37"/>
          <p:cNvSpPr/>
          <p:nvPr/>
        </p:nvSpPr>
        <p:spPr>
          <a:xfrm>
            <a:off x="5659403" y="2101256"/>
            <a:ext cx="5774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>
                    <a:lumMod val="9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</a:t>
            </a:r>
            <a:endParaRPr lang="zh-CN" altLang="en-US" sz="4400" dirty="0">
              <a:solidFill>
                <a:schemeClr val="bg1">
                  <a:lumMod val="9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195767" y="320333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pc="600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三维声音可视化插件</a:t>
            </a:r>
          </a:p>
        </p:txBody>
      </p:sp>
      <p:sp>
        <p:nvSpPr>
          <p:cNvPr id="42" name="矩形 41"/>
          <p:cNvSpPr/>
          <p:nvPr/>
        </p:nvSpPr>
        <p:spPr>
          <a:xfrm>
            <a:off x="9863688" y="3486796"/>
            <a:ext cx="5565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647CF3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</a:t>
            </a:r>
            <a:endParaRPr lang="zh-CN" altLang="en-US" sz="4400" dirty="0">
              <a:solidFill>
                <a:srgbClr val="647CF3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408505" y="894521"/>
            <a:ext cx="2640228" cy="1700953"/>
          </a:xfrm>
          <a:prstGeom prst="rect">
            <a:avLst/>
          </a:prstGeom>
          <a:solidFill>
            <a:srgbClr val="647CF3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>
            <a:off x="8603374" y="967953"/>
            <a:ext cx="2351620" cy="1401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Rich content presentation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Flexible creative ideas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Quick action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6"/>
    </mc:Choice>
    <mc:Fallback>
      <p:transition spd="slow" advTm="1161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465128" y="1314665"/>
            <a:ext cx="3987112" cy="64633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3600" i="1" dirty="0">
                <a:solidFill>
                  <a:schemeClr val="bg1">
                    <a:lumMod val="95000"/>
                  </a:schemeClr>
                </a:solidFill>
                <a:effectLst>
                  <a:outerShdw dist="139700" sx="101000" sy="101000" algn="tr" rotWithShape="0">
                    <a:srgbClr val="647CF3"/>
                  </a:outerShdw>
                </a:effectLst>
                <a:latin typeface="Aharoni" panose="02010803020104030203" pitchFamily="2" charset="-79"/>
                <a:ea typeface="思源黑体 CN Heavy" panose="020B0A00000000000000" pitchFamily="34" charset="-122"/>
                <a:cs typeface="Aharoni" panose="02010803020104030203" pitchFamily="2" charset="-79"/>
              </a:rPr>
              <a:t>声音信号的数字化</a:t>
            </a:r>
            <a:endParaRPr lang="en-US" altLang="zh-CN" sz="3600" i="1" dirty="0">
              <a:solidFill>
                <a:schemeClr val="bg1">
                  <a:lumMod val="95000"/>
                </a:schemeClr>
              </a:solidFill>
              <a:effectLst>
                <a:outerShdw dist="139700" sx="101000" sy="101000" algn="tr" rotWithShape="0">
                  <a:srgbClr val="647CF3"/>
                </a:outerShdw>
              </a:effectLst>
              <a:latin typeface="Aharoni" panose="02010803020104030203" pitchFamily="2" charset="-79"/>
              <a:ea typeface="思源黑体 CN Heavy" panose="020B0A00000000000000" pitchFamily="34" charset="-122"/>
              <a:cs typeface="Aharoni" panose="02010803020104030203" pitchFamily="2" charset="-79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4136" y="2753387"/>
            <a:ext cx="3883925" cy="2316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声音信号的数字化过程是将声音信号转换成数字信号的过程，包括采样、量化、编码三个步骤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: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首先，声音信号经过采样处理，将连续变化的声音信号转换成离散的数字信号；其次，量化处理，将采样得到的数字信号量化为有着固定大小的数字；最后，编码处理，将量化后的数字信号进行编码，以便传输、存储和处理。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6" name="图片占位符 5" descr="图片包含 躺, 画, 狗, 咖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871743" y="1315654"/>
            <a:ext cx="4753804" cy="2027207"/>
          </a:xfrm>
          <a:prstGeom prst="rect">
            <a:avLst/>
          </a:prstGeom>
        </p:spPr>
      </p:pic>
      <p:pic>
        <p:nvPicPr>
          <p:cNvPr id="7" name="图片占位符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1743" y="3475758"/>
            <a:ext cx="4753804" cy="20272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1743" y="1315653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First Quarter</a:t>
            </a:r>
          </a:p>
        </p:txBody>
      </p:sp>
      <p:sp>
        <p:nvSpPr>
          <p:cNvPr id="16" name="矩形 15"/>
          <p:cNvSpPr/>
          <p:nvPr/>
        </p:nvSpPr>
        <p:spPr>
          <a:xfrm>
            <a:off x="4774507" y="3475757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Second Quarter</a:t>
            </a:r>
          </a:p>
        </p:txBody>
      </p:sp>
      <p:pic>
        <p:nvPicPr>
          <p:cNvPr id="18" name="图片 17" descr="图片包含 地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85" y="2514994"/>
            <a:ext cx="2050580" cy="165369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6095999" y="1361661"/>
            <a:ext cx="0" cy="41413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0821368" y="1396377"/>
            <a:ext cx="391833" cy="4065246"/>
            <a:chOff x="11117680" y="1415523"/>
            <a:chExt cx="391833" cy="4065246"/>
          </a:xfrm>
        </p:grpSpPr>
        <p:sp>
          <p:nvSpPr>
            <p:cNvPr id="26" name="椭圆 25"/>
            <p:cNvSpPr/>
            <p:nvPr/>
          </p:nvSpPr>
          <p:spPr>
            <a:xfrm>
              <a:off x="11117680" y="1415523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117680" y="2639994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117680" y="3864465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117680" y="5088936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858DDD7-7571-4FE8-A257-B64FE8963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39" y="955169"/>
            <a:ext cx="5640055" cy="5160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276"/>
    </mc:Choice>
    <mc:Fallback>
      <p:transition spd="slow" advTm="482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4256" y="1315653"/>
            <a:ext cx="3987112" cy="646331"/>
          </a:xfrm>
          <a:prstGeom prst="rect">
            <a:avLst/>
          </a:prstGeom>
          <a:effectLst>
            <a:outerShdw blurRad="50800" dist="38100" dir="2700000" sx="1000" sy="1000" algn="tl" rotWithShape="0">
              <a:srgbClr val="5CF9FF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3600" b="1" i="1" kern="1200" spc="600" dirty="0">
                <a:solidFill>
                  <a:srgbClr val="F2F2F2"/>
                </a:solidFill>
                <a:effectLst/>
                <a:latin typeface="思源黑体 CN Heavy" panose="020B0A00000000000000"/>
                <a:ea typeface="思源黑体 CN Heavy" panose="020B0A00000000000000"/>
                <a:cs typeface="+mn-cs"/>
              </a:rPr>
              <a:t>软件分析技术</a:t>
            </a:r>
            <a:endParaRPr lang="zh-CN" altLang="zh-CN" sz="3600" i="1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94136" y="2753387"/>
            <a:ext cx="3883925" cy="263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Audacity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是一款免费开源的音频处理软件，支持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Windows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、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macOS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Linux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等多个操作系统。‌它最初在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Linux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平台下开发，经过多年的迭代，已经成为一款跨平台的专业音频编辑工具。‌</a:t>
            </a: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Audacity</a:t>
            </a:r>
            <a:r>
              <a:rPr lang="zh-CN" altLang="en-US" sz="1400" dirty="0">
                <a:solidFill>
                  <a:schemeClr val="bg1">
                    <a:lumMod val="95000"/>
                  </a:schemeClr>
                </a:solidFill>
                <a:latin typeface="思源黑体 Light" panose="020B0300000000000000" pitchFamily="34" charset="-122"/>
                <a:ea typeface="思源黑体 Light" panose="020B0300000000000000" pitchFamily="34" charset="-122"/>
              </a:rPr>
              <a:t>提供了多种音频处理功能，包括录音、编辑、剪辑和变声等。用户可以使用它来调整音频的变调、变速、添加回声和混响等效果，并且支持自定义效果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latin typeface="思源黑体 Light" panose="020B0300000000000000" pitchFamily="34" charset="-122"/>
              <a:ea typeface="思源黑体 Light" panose="020B0300000000000000" pitchFamily="34" charset="-122"/>
            </a:endParaRPr>
          </a:p>
        </p:txBody>
      </p:sp>
      <p:pic>
        <p:nvPicPr>
          <p:cNvPr id="6" name="图片占位符 5" descr="图片包含 躺, 画, 狗, 咖啡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871743" y="1315654"/>
            <a:ext cx="4753804" cy="2027207"/>
          </a:xfrm>
          <a:prstGeom prst="rect">
            <a:avLst/>
          </a:prstGeom>
        </p:spPr>
      </p:pic>
      <p:pic>
        <p:nvPicPr>
          <p:cNvPr id="7" name="图片占位符 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1743" y="3475758"/>
            <a:ext cx="4753804" cy="20272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71743" y="1315653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First Quarter</a:t>
            </a:r>
          </a:p>
        </p:txBody>
      </p:sp>
      <p:sp>
        <p:nvSpPr>
          <p:cNvPr id="16" name="矩形 15"/>
          <p:cNvSpPr/>
          <p:nvPr/>
        </p:nvSpPr>
        <p:spPr>
          <a:xfrm>
            <a:off x="4774507" y="3475757"/>
            <a:ext cx="851040" cy="2027208"/>
          </a:xfrm>
          <a:prstGeom prst="rect">
            <a:avLst/>
          </a:prstGeom>
          <a:solidFill>
            <a:srgbClr val="647CF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800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Second Quarter</a:t>
            </a:r>
          </a:p>
        </p:txBody>
      </p:sp>
      <p:pic>
        <p:nvPicPr>
          <p:cNvPr id="18" name="图片 17" descr="图片包含 地图&#10;&#10;描述已自动生成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785" y="2514994"/>
            <a:ext cx="2050580" cy="1653693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6095999" y="1361661"/>
            <a:ext cx="0" cy="4141304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10821368" y="1396377"/>
            <a:ext cx="391833" cy="4065246"/>
            <a:chOff x="11117680" y="1415523"/>
            <a:chExt cx="391833" cy="4065246"/>
          </a:xfrm>
        </p:grpSpPr>
        <p:sp>
          <p:nvSpPr>
            <p:cNvPr id="26" name="椭圆 25"/>
            <p:cNvSpPr/>
            <p:nvPr/>
          </p:nvSpPr>
          <p:spPr>
            <a:xfrm>
              <a:off x="11117680" y="1415523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117680" y="2639994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1117680" y="3864465"/>
              <a:ext cx="391833" cy="391833"/>
            </a:xfrm>
            <a:prstGeom prst="ellipse">
              <a:avLst/>
            </a:prstGeom>
            <a:solidFill>
              <a:srgbClr val="647C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11117680" y="5088936"/>
              <a:ext cx="391833" cy="391833"/>
            </a:xfrm>
            <a:prstGeom prst="ellipse">
              <a:avLst/>
            </a:prstGeom>
            <a:solidFill>
              <a:srgbClr val="647CF3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E858DDD7-7571-4FE8-A257-B64FE89635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0" y="1361661"/>
            <a:ext cx="5640055" cy="471903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D86D4C-7B7C-49D2-9D61-C7172DEC60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2" y="922150"/>
            <a:ext cx="6177206" cy="530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0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378"/>
    </mc:Choice>
    <mc:Fallback>
      <p:transition spd="slow" advTm="4537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59a7582-7523-46ef-8f18-b4ba6478accb"/>
  <p:tag name="COMMONDATA" val="eyJoZGlkIjoiMjg1ZGRkZGU0MmQwMWZiNTk5ODY1MGFkNTIzOTZiYW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47CF3">
            <a:alpha val="60000"/>
          </a:srgbClr>
        </a:solidFill>
        <a:ln>
          <a:noFill/>
        </a:ln>
      </a:spPr>
      <a:bodyPr vert="eaVert" rtlCol="0" anchor="ctr"/>
      <a:lstStyle>
        <a:defPPr algn="ctr">
          <a:defRPr>
            <a:solidFill>
              <a:schemeClr val="bg1">
                <a:lumMod val="95000"/>
              </a:schemeClr>
            </a:solidFill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925</Words>
  <Application>Microsoft Office PowerPoint</Application>
  <PresentationFormat>宽屏</PresentationFormat>
  <Paragraphs>72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等线</vt:lpstr>
      <vt:lpstr>思源黑体 CN Bold</vt:lpstr>
      <vt:lpstr>思源黑体 CN Heavy</vt:lpstr>
      <vt:lpstr>思源黑体 CN Normal</vt:lpstr>
      <vt:lpstr>思源黑体 Light</vt:lpstr>
      <vt:lpstr>Aharoni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缘褛</dc:creator>
  <cp:lastModifiedBy>星兰 李</cp:lastModifiedBy>
  <cp:revision>698</cp:revision>
  <dcterms:created xsi:type="dcterms:W3CDTF">2020-07-07T03:15:00Z</dcterms:created>
  <dcterms:modified xsi:type="dcterms:W3CDTF">2024-12-04T14:31:31Z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493AE09EC29E4B8E977A50E6B8B5321A_12</vt:lpwstr>
  </property>
  <property fmtid="{D5CDD505-2E9C-101B-9397-08002B2CF9AE}" pid="3" name="KSOProductBuildVer">
    <vt:lpwstr>2052-11.1.0.14036</vt:lpwstr>
  </property>
</Properties>
</file>